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4" r:id="rId3"/>
    <p:sldId id="298" r:id="rId4"/>
    <p:sldId id="265" r:id="rId5"/>
    <p:sldId id="297" r:id="rId6"/>
    <p:sldId id="276" r:id="rId7"/>
    <p:sldId id="259" r:id="rId8"/>
    <p:sldId id="260" r:id="rId9"/>
    <p:sldId id="258" r:id="rId10"/>
    <p:sldId id="268" r:id="rId11"/>
    <p:sldId id="266" r:id="rId12"/>
    <p:sldId id="272" r:id="rId13"/>
    <p:sldId id="271" r:id="rId14"/>
    <p:sldId id="269" r:id="rId15"/>
    <p:sldId id="279" r:id="rId16"/>
    <p:sldId id="273" r:id="rId17"/>
    <p:sldId id="274" r:id="rId18"/>
    <p:sldId id="275" r:id="rId19"/>
    <p:sldId id="267" r:id="rId20"/>
    <p:sldId id="294" r:id="rId21"/>
    <p:sldId id="277" r:id="rId22"/>
    <p:sldId id="288" r:id="rId23"/>
    <p:sldId id="289" r:id="rId24"/>
    <p:sldId id="290" r:id="rId25"/>
    <p:sldId id="278" r:id="rId26"/>
    <p:sldId id="291" r:id="rId27"/>
    <p:sldId id="296" r:id="rId28"/>
    <p:sldId id="295" r:id="rId29"/>
    <p:sldId id="292" r:id="rId30"/>
    <p:sldId id="293" r:id="rId31"/>
    <p:sldId id="2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5" autoAdjust="0"/>
    <p:restoredTop sz="86389" autoAdjust="0"/>
  </p:normalViewPr>
  <p:slideViewPr>
    <p:cSldViewPr snapToGrid="0">
      <p:cViewPr varScale="1">
        <p:scale>
          <a:sx n="62" d="100"/>
          <a:sy n="62" d="100"/>
        </p:scale>
        <p:origin x="1008" y="66"/>
      </p:cViewPr>
      <p:guideLst/>
    </p:cSldViewPr>
  </p:slideViewPr>
  <p:outlineViewPr>
    <p:cViewPr>
      <p:scale>
        <a:sx n="33" d="100"/>
        <a:sy n="33" d="100"/>
      </p:scale>
      <p:origin x="0" y="-8592"/>
    </p:cViewPr>
  </p:outlin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21F1-829B-893B-22A3-F767100F3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71C22-30E2-CE55-8C72-4EC472178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7F257-889B-A7B7-4231-53831A68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8A1F5-2D3E-FD1B-7BB3-BA815582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4A8DD-C996-87F7-0BDC-47A92998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5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8030-425E-578E-9BDD-6F3C6B9C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EA822-DFD1-C3CE-888E-9A1271EA2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72A4A-EB70-514E-442B-82B3F94F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D5F29-265D-5338-ADF3-5FE01E5E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591C5-F093-32C2-D263-E2F83889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77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FEFC7-4F30-AAED-B8AC-1E6F5D2DC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11EFE-576D-8B36-D813-709B4D07B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3F5A9-3DBA-34ED-3BC2-7E1E6653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5459-BBE2-89C8-43D2-FC942135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97FB9-153D-EA71-FE05-B3C8080B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88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635CE-89C9-51DF-73AF-CD0B67A2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1BC66-2006-3C31-899B-13E507F92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A06CE-4F2C-2EDE-42A5-7EAE7FF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3478B-86A2-A7DE-13FE-7CD0CDD1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B0B7-9383-287F-9266-074FB7A3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B6FA6-F839-8782-C9AF-3FA40B0F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37F03-7984-A74D-F693-6663C4E52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A87DE-0018-5032-24DF-F3C5092C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C44A-03FC-6F17-5D78-385B9996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87BBE-D69E-0CA7-7E49-F55C2893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9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BD018-4EE1-78DE-2F13-8764E78C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7CC5A-6E8B-B716-C8D7-8A4D223B3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D0140-F436-1552-ACA9-25EA9F44F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5D2FC-FCE6-8AFB-1E19-B105C2349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5CCEF-9105-DF85-08E2-5297FCD1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21109-B731-259E-F1D6-B69442C7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32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22E3-1DFD-262E-4B7B-63FCDFD8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8B7B7-7959-3771-FFC4-2FD6A8721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BCAE2-4BA5-338E-466A-15780646E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D4FD2-D1B8-5D13-B7DC-9B098291D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5C57D-A3DA-6B19-4CB1-ABD990A22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12569B-5945-B1CB-57BC-CE654AAA3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00D3CE-30CC-BD92-347C-9370251D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E6ECD-FF8E-5AB1-DFAA-D85134D3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2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7E424-DD0C-CB76-3AE2-A12119A3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36AAC-2481-3610-D81C-33A212EA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14B52-40D7-92C7-50FA-EDF17946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56C96-230B-9070-831E-4C1E218D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46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8101EB-D466-08AC-AF3B-CCE3B85E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1BBD1-E1F9-1436-B62B-17EE89F2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7AF6-E6CA-5778-9F16-CF9E5AD5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08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918E-1A6E-CD78-C261-706E6888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CA70B-0404-AB8D-7FE7-F2686A846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88BE9-7028-B194-E3BB-C13B9F94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F94DC-4FC5-6225-846A-6E649B3C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A1C1C-D86B-2926-D322-C509943A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7BCAA-FCF0-6762-FCA0-7ED0925D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0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D36C-FCD1-C487-A7F9-7E47F0EE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ADAEB-82E3-4519-1962-CEFA7B1418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AD880-0D27-D3DB-A52D-7D055396E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1ECB4-084E-8575-7B1A-D0DFBDB8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DD312-3437-3A75-B513-7D5D06AF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31D94-5DE8-53BD-CD7A-6E778787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52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1AB6D-BA8A-23D2-789D-CADA9676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31790-78F4-21BF-5FA5-6C5A6C2D3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B38AD-ACD8-055B-4574-A99380917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ED5F36-C067-44C8-A261-4CA082BE816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DCBF0-E9B3-CD53-C5FE-3203BE680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176D8-EA5B-F3BE-BF69-80E59133B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7E8CB6-B5CB-418D-842A-4A6810C64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23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14648849261434292" TargetMode="External"/><Relationship Id="rId2" Type="http://schemas.openxmlformats.org/officeDocument/2006/relationships/hyperlink" Target="https://doi.org/10.1111/weng.1267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172-16D2-6CB9-6D98-A941D4B5C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20267" cy="1325563"/>
          </a:xfrm>
        </p:spPr>
        <p:txBody>
          <a:bodyPr/>
          <a:lstStyle/>
          <a:p>
            <a:r>
              <a:rPr lang="en-GB" dirty="0"/>
              <a:t>30 years of Keyness</a:t>
            </a:r>
          </a:p>
        </p:txBody>
      </p:sp>
      <p:pic>
        <p:nvPicPr>
          <p:cNvPr id="4" name="Keywords with claude file">
            <a:hlinkClick r:id="" action="ppaction://media"/>
            <a:extLst>
              <a:ext uri="{FF2B5EF4-FFF2-40B4-BE49-F238E27FC236}">
                <a16:creationId xmlns:a16="http://schemas.microsoft.com/office/drawing/2014/main" id="{7ECCEFCB-8A60-C718-B698-CF6A67A7D5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981" t="-1461" r="32794" b="1461"/>
          <a:stretch>
            <a:fillRect/>
          </a:stretch>
        </p:blipFill>
        <p:spPr>
          <a:xfrm>
            <a:off x="7907867" y="482601"/>
            <a:ext cx="2971800" cy="5223932"/>
          </a:xfr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2E45DF6-7EC5-25A5-B1ED-16736684E7FB}"/>
              </a:ext>
            </a:extLst>
          </p:cNvPr>
          <p:cNvSpPr txBox="1">
            <a:spLocks/>
          </p:cNvSpPr>
          <p:nvPr/>
        </p:nvSpPr>
        <p:spPr>
          <a:xfrm>
            <a:off x="1007533" y="3292475"/>
            <a:ext cx="430953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University of Liverpool</a:t>
            </a:r>
          </a:p>
          <a:p>
            <a:pPr algn="r"/>
            <a:r>
              <a:rPr lang="en-GB" dirty="0"/>
              <a:t>22 June 2026</a:t>
            </a:r>
          </a:p>
          <a:p>
            <a:pPr algn="r"/>
            <a:r>
              <a:rPr lang="en-GB" dirty="0"/>
              <a:t>Mike Scott</a:t>
            </a:r>
          </a:p>
        </p:txBody>
      </p:sp>
    </p:spTree>
    <p:extLst>
      <p:ext uri="{BB962C8B-B14F-4D97-AF65-F5344CB8AC3E}">
        <p14:creationId xmlns:p14="http://schemas.microsoft.com/office/powerpoint/2010/main" val="13396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BF03-C9EB-F176-55C9-232F2FCB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keyness emerged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5BE3-0E24-DA6F-12BB-89CA1324C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1685"/>
            <a:ext cx="7961555" cy="3455278"/>
          </a:xfrm>
        </p:spPr>
        <p:txBody>
          <a:bodyPr/>
          <a:lstStyle/>
          <a:p>
            <a:r>
              <a:rPr lang="en-GB" dirty="0"/>
              <a:t>Teaching reading in Mexico (1970s) </a:t>
            </a:r>
          </a:p>
          <a:p>
            <a:r>
              <a:rPr lang="en-GB" dirty="0"/>
              <a:t>and Brazil (1980s)</a:t>
            </a:r>
          </a:p>
          <a:p>
            <a:endParaRPr lang="en-GB" dirty="0"/>
          </a:p>
          <a:p>
            <a:r>
              <a:rPr lang="en-GB" dirty="0"/>
              <a:t>Mexico: Sistema de </a:t>
            </a:r>
            <a:r>
              <a:rPr lang="en-GB" dirty="0" err="1"/>
              <a:t>Instrucción</a:t>
            </a:r>
            <a:r>
              <a:rPr lang="en-GB" dirty="0"/>
              <a:t> </a:t>
            </a:r>
            <a:r>
              <a:rPr lang="en-GB" dirty="0" err="1"/>
              <a:t>Personalizada</a:t>
            </a:r>
            <a:endParaRPr lang="en-GB" dirty="0"/>
          </a:p>
          <a:p>
            <a:r>
              <a:rPr lang="en-GB" dirty="0"/>
              <a:t>Brazil: </a:t>
            </a:r>
            <a:r>
              <a:rPr lang="en-GB" dirty="0" err="1"/>
              <a:t>Projeto</a:t>
            </a:r>
            <a:r>
              <a:rPr lang="en-GB" dirty="0"/>
              <a:t> Nacional de </a:t>
            </a:r>
            <a:r>
              <a:rPr lang="en-GB" dirty="0" err="1"/>
              <a:t>Inglês</a:t>
            </a:r>
            <a:r>
              <a:rPr lang="en-GB" dirty="0"/>
              <a:t> Instrumental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94BDA-CDD1-C4B0-0FC6-3A987AB8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684" y="365125"/>
            <a:ext cx="2843336" cy="37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BD9C-143F-0C23-768F-771C3D53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keyness emerged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18533-86E4-AB5A-3B75-7E29DD9FD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0384" cy="3212042"/>
          </a:xfrm>
        </p:spPr>
        <p:txBody>
          <a:bodyPr/>
          <a:lstStyle/>
          <a:p>
            <a:r>
              <a:rPr lang="en-GB" dirty="0"/>
              <a:t>my focus on main points</a:t>
            </a:r>
          </a:p>
          <a:p>
            <a:pPr lvl="1"/>
            <a:r>
              <a:rPr lang="en-GB" dirty="0"/>
              <a:t>avoid over-emphasis on unknown words</a:t>
            </a:r>
          </a:p>
          <a:p>
            <a:pPr lvl="1"/>
            <a:r>
              <a:rPr lang="en-GB" dirty="0"/>
              <a:t>avoid over-emphasis on detail</a:t>
            </a:r>
          </a:p>
          <a:p>
            <a:pPr lvl="1"/>
            <a:r>
              <a:rPr lang="en-GB" dirty="0"/>
              <a:t>repetition</a:t>
            </a:r>
          </a:p>
          <a:p>
            <a:pPr lvl="1"/>
            <a:r>
              <a:rPr lang="en-GB" dirty="0"/>
              <a:t>guessing/inference</a:t>
            </a:r>
          </a:p>
          <a:p>
            <a:pPr lvl="1"/>
            <a:r>
              <a:rPr lang="en-GB" dirty="0"/>
              <a:t>skimming</a:t>
            </a:r>
          </a:p>
          <a:p>
            <a:pPr lvl="1"/>
            <a:r>
              <a:rPr lang="en-GB" dirty="0"/>
              <a:t>cross the river using stepping stones</a:t>
            </a:r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908AD-BB79-E714-F225-0E9F1843B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88890" y="2714076"/>
            <a:ext cx="4305963" cy="2871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307EC-7A8F-0168-B439-B8BDFD2E791D}"/>
              </a:ext>
            </a:extLst>
          </p:cNvPr>
          <p:cNvSpPr txBox="1"/>
          <p:nvPr/>
        </p:nvSpPr>
        <p:spPr>
          <a:xfrm>
            <a:off x="497147" y="5323682"/>
            <a:ext cx="421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GB" sz="2800" b="1" dirty="0"/>
              <a:t>coping strategies</a:t>
            </a:r>
          </a:p>
        </p:txBody>
      </p:sp>
    </p:spTree>
    <p:extLst>
      <p:ext uri="{BB962C8B-B14F-4D97-AF65-F5344CB8AC3E}">
        <p14:creationId xmlns:p14="http://schemas.microsoft.com/office/powerpoint/2010/main" val="364663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9484-D76C-B4E6-C45B-361D97B14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MicroConcord 1993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E294D-7E0E-DDD7-F1B0-91EBDC67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82240" cy="4351338"/>
          </a:xfrm>
        </p:spPr>
        <p:txBody>
          <a:bodyPr/>
          <a:lstStyle/>
          <a:p>
            <a:r>
              <a:rPr lang="en-GB" dirty="0"/>
              <a:t>5.25” floppy disks</a:t>
            </a:r>
          </a:p>
          <a:p>
            <a:r>
              <a:rPr lang="en-GB" dirty="0"/>
              <a:t>card for function keys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D7D4FC-E0E7-10BF-0DAA-ABA6DAB94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911" y="1744983"/>
            <a:ext cx="3651821" cy="4869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E2CDF-461F-77A5-A6A5-5242E83E1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096" y="1825625"/>
            <a:ext cx="3184222" cy="45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AC5C9-2752-45F0-3B08-90CBA54D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Corpus collection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938BD1-E272-F346-62D3-183B16081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8489" y="1774094"/>
            <a:ext cx="3545361" cy="47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5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372B3-E24F-176B-24CF-1262C8E7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keyness emerged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D82FB-A692-07ED-81BE-3ACC7F2F4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5179" cy="4351338"/>
          </a:xfrm>
        </p:spPr>
        <p:txBody>
          <a:bodyPr/>
          <a:lstStyle/>
          <a:p>
            <a:r>
              <a:rPr lang="en-GB" dirty="0"/>
              <a:t>MicroConcord (1993) – only concordancing</a:t>
            </a:r>
          </a:p>
          <a:p>
            <a:r>
              <a:rPr lang="en-GB" dirty="0"/>
              <a:t>interest in word listing (Oxford Concordance Program (OCP), 1981)</a:t>
            </a:r>
          </a:p>
          <a:p>
            <a:r>
              <a:rPr lang="en-GB" dirty="0"/>
              <a:t>Fadilah studying the repetition of lexis in her textbook</a:t>
            </a:r>
          </a:p>
          <a:p>
            <a:r>
              <a:rPr lang="en-GB" dirty="0"/>
              <a:t>WordSmith Tools (1996)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5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0B63-342E-FA63-5149-35BDA040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Why</a:t>
            </a:r>
            <a:r>
              <a:rPr lang="en-GB" dirty="0"/>
              <a:t> keyness emerged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71310-1547-6887-B082-C3FB2C5F3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1057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Focus moving away from </a:t>
            </a:r>
          </a:p>
          <a:p>
            <a:r>
              <a:rPr lang="en-GB" b="1" dirty="0"/>
              <a:t>sentence grammar</a:t>
            </a:r>
            <a:r>
              <a:rPr lang="en-GB" dirty="0"/>
              <a:t>: morpheme, word, phrase, clause, sentence</a:t>
            </a:r>
          </a:p>
          <a:p>
            <a:pPr marL="0" indent="0">
              <a:buNone/>
            </a:pPr>
            <a:r>
              <a:rPr lang="en-GB" dirty="0"/>
              <a:t>to</a:t>
            </a:r>
          </a:p>
          <a:p>
            <a:r>
              <a:rPr lang="en-GB" b="1" dirty="0"/>
              <a:t>functions</a:t>
            </a:r>
            <a:r>
              <a:rPr lang="en-GB" dirty="0"/>
              <a:t>: complain, describe, narrate, advise</a:t>
            </a:r>
          </a:p>
          <a:p>
            <a:pPr marL="0" indent="0">
              <a:buNone/>
            </a:pPr>
            <a:r>
              <a:rPr lang="en-GB" dirty="0"/>
              <a:t>to</a:t>
            </a:r>
          </a:p>
          <a:p>
            <a:r>
              <a:rPr lang="en-GB" dirty="0"/>
              <a:t>a </a:t>
            </a:r>
            <a:r>
              <a:rPr lang="en-GB" b="1" dirty="0"/>
              <a:t>textual</a:t>
            </a:r>
            <a:r>
              <a:rPr lang="en-GB" dirty="0"/>
              <a:t> view: text sections, text types, studies of specific corpora, key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914CD-1C9E-38A4-FB5C-CE8B09C66500}"/>
              </a:ext>
            </a:extLst>
          </p:cNvPr>
          <p:cNvSpPr txBox="1"/>
          <p:nvPr/>
        </p:nvSpPr>
        <p:spPr>
          <a:xfrm>
            <a:off x="8458201" y="2904067"/>
            <a:ext cx="2463800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… back to main points!</a:t>
            </a:r>
          </a:p>
        </p:txBody>
      </p:sp>
    </p:spTree>
    <p:extLst>
      <p:ext uri="{BB962C8B-B14F-4D97-AF65-F5344CB8AC3E}">
        <p14:creationId xmlns:p14="http://schemas.microsoft.com/office/powerpoint/2010/main" val="14497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AD93B-72CE-04B9-4BFB-9CBD9ECC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3462867" cy="1325563"/>
          </a:xfrm>
        </p:spPr>
        <p:txBody>
          <a:bodyPr/>
          <a:lstStyle/>
          <a:p>
            <a:r>
              <a:rPr lang="en-GB" dirty="0"/>
              <a:t>handout from October 1993: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A7136-C42B-1AC3-784D-486803C7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930" y="573552"/>
            <a:ext cx="6228571" cy="5400000"/>
          </a:xfrm>
          <a:prstGeom prst="rect">
            <a:avLst/>
          </a:prstGeom>
          <a:ln w="38100">
            <a:solidFill>
              <a:srgbClr val="000080"/>
            </a:solidFill>
          </a:ln>
          <a:effectLst>
            <a:outerShdw blurRad="50800" dist="35921" dir="2700002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749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F518F-6F2D-1EB6-CEA5-4F432A495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61A2E-26DA-6FD8-CB6E-4A3A25D9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575816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9EE7C-49CC-5F49-A6BE-F72C03E8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14" y="2167095"/>
            <a:ext cx="6228571" cy="2523809"/>
          </a:xfrm>
          <a:prstGeom prst="rect">
            <a:avLst/>
          </a:prstGeom>
          <a:ln w="38100">
            <a:solidFill>
              <a:srgbClr val="000080"/>
            </a:solidFill>
          </a:ln>
          <a:effectLst>
            <a:outerShdw blurRad="50800" dist="35921" dir="2700002" rotWithShape="0">
              <a:scrgbClr r="0" g="0" b="0">
                <a:alpha val="70000"/>
              </a:sc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332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8CA8-0FE9-A73A-9D34-CA51B3E8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5E958-DCB7-BD68-44B9-CFC855BE4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1779905"/>
            <a:ext cx="124968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45F9C-30C2-DBF3-7E50-72AD2E7B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630" y="365125"/>
            <a:ext cx="6419048" cy="6057143"/>
          </a:xfrm>
          <a:prstGeom prst="rect">
            <a:avLst/>
          </a:prstGeom>
          <a:ln w="38100">
            <a:solidFill>
              <a:srgbClr val="000080"/>
            </a:solidFill>
          </a:ln>
          <a:effectLst>
            <a:outerShdw blurRad="50800" dist="35921" dir="2700002" rotWithShape="0">
              <a:scrgbClr r="0" g="0" b="0">
                <a:alpha val="70000"/>
              </a:sc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827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58D0-6CBB-5943-E1EB-316DBD52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keyness-related corpus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E0DA7-6DED-A994-125D-1F7030C2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76525" cy="4351338"/>
          </a:xfrm>
        </p:spPr>
        <p:txBody>
          <a:bodyPr/>
          <a:lstStyle/>
          <a:p>
            <a:r>
              <a:rPr lang="en-GB" dirty="0"/>
              <a:t>WordSmith now in version 9.0</a:t>
            </a:r>
          </a:p>
          <a:p>
            <a:r>
              <a:rPr lang="en-GB" dirty="0"/>
              <a:t>updated every couple of weeks</a:t>
            </a:r>
          </a:p>
          <a:p>
            <a:r>
              <a:rPr lang="en-GB" dirty="0"/>
              <a:t>same 3 main Tools as in 1996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77FE3-86E4-8AB6-06D0-EFAD59F6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10" y="1360488"/>
            <a:ext cx="4313094" cy="49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9D01-F5D7-DFDF-E417-6D37C044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FC63C-917D-86B2-76AC-3B100359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07936" cy="2298319"/>
          </a:xfrm>
        </p:spPr>
        <p:txBody>
          <a:bodyPr/>
          <a:lstStyle/>
          <a:p>
            <a:r>
              <a:rPr lang="en-GB" dirty="0"/>
              <a:t>The nature of –ness</a:t>
            </a:r>
          </a:p>
          <a:p>
            <a:r>
              <a:rPr lang="en-GB" dirty="0"/>
              <a:t>How and why keyness emerged</a:t>
            </a:r>
          </a:p>
          <a:p>
            <a:r>
              <a:rPr lang="en-GB" dirty="0"/>
              <a:t>Current corpus work using keyness</a:t>
            </a:r>
          </a:p>
        </p:txBody>
      </p:sp>
    </p:spTree>
    <p:extLst>
      <p:ext uri="{BB962C8B-B14F-4D97-AF65-F5344CB8AC3E}">
        <p14:creationId xmlns:p14="http://schemas.microsoft.com/office/powerpoint/2010/main" val="2145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6092-6A9C-597E-4A2F-E0994192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B6B29-7EC8-F16B-1CEE-B9EA2A111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4776" cy="4351338"/>
          </a:xfrm>
        </p:spPr>
        <p:txBody>
          <a:bodyPr/>
          <a:lstStyle/>
          <a:p>
            <a:r>
              <a:rPr lang="en-GB" dirty="0"/>
              <a:t>Reiner Grundmann (Nottingham)</a:t>
            </a:r>
          </a:p>
          <a:p>
            <a:r>
              <a:rPr lang="en-GB" dirty="0"/>
              <a:t>climate change</a:t>
            </a:r>
          </a:p>
          <a:p>
            <a:r>
              <a:rPr lang="en-GB" dirty="0"/>
              <a:t>nuclear energy</a:t>
            </a:r>
          </a:p>
          <a:p>
            <a:r>
              <a:rPr lang="en-GB" dirty="0"/>
              <a:t>austerity</a:t>
            </a:r>
          </a:p>
          <a:p>
            <a:r>
              <a:rPr lang="en-GB" dirty="0"/>
              <a:t>currently AI</a:t>
            </a:r>
          </a:p>
          <a:p>
            <a:endParaRPr lang="en-GB" dirty="0"/>
          </a:p>
          <a:p>
            <a:r>
              <a:rPr lang="en-GB" dirty="0" err="1"/>
              <a:t>cf</a:t>
            </a:r>
            <a:r>
              <a:rPr lang="en-GB" dirty="0"/>
              <a:t> </a:t>
            </a:r>
            <a:r>
              <a:rPr lang="en-GB" i="1" dirty="0"/>
              <a:t>Grundmann &amp; Scott 2026</a:t>
            </a:r>
          </a:p>
        </p:txBody>
      </p:sp>
    </p:spTree>
    <p:extLst>
      <p:ext uri="{BB962C8B-B14F-4D97-AF65-F5344CB8AC3E}">
        <p14:creationId xmlns:p14="http://schemas.microsoft.com/office/powerpoint/2010/main" val="1099315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CA86-EAA7-F958-40CD-4930EC5D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02" y="223967"/>
            <a:ext cx="4301067" cy="1895475"/>
          </a:xfrm>
        </p:spPr>
        <p:txBody>
          <a:bodyPr>
            <a:normAutofit fontScale="90000"/>
          </a:bodyPr>
          <a:lstStyle/>
          <a:p>
            <a:r>
              <a:rPr lang="en-GB" dirty="0"/>
              <a:t>working with standard text databases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542BC-E0E8-BCCE-4510-B2708E9D6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260600"/>
            <a:ext cx="5698067" cy="3869268"/>
          </a:xfrm>
        </p:spPr>
        <p:txBody>
          <a:bodyPr>
            <a:normAutofit/>
          </a:bodyPr>
          <a:lstStyle/>
          <a:p>
            <a:pPr marL="0" indent="0" rtl="0" eaLnBrk="1" latinLnBrk="0" hangingPunct="1">
              <a:buNone/>
            </a:pPr>
            <a:r>
              <a:rPr lang="en-GB" sz="2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numbers of texts e.g. news articles</a:t>
            </a:r>
            <a:endParaRPr lang="en-GB" sz="2800" dirty="0">
              <a:effectLst/>
            </a:endParaRPr>
          </a:p>
          <a:p>
            <a:pPr marL="0" indent="0" rtl="0" eaLnBrk="1" latinLnBrk="0" hangingPunct="1">
              <a:buNone/>
            </a:pPr>
            <a:r>
              <a:rPr lang="en-GB" sz="2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Problems: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redundancy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repetition</a:t>
            </a:r>
            <a:endParaRPr lang="en-GB" dirty="0">
              <a:effectLst/>
            </a:endParaRPr>
          </a:p>
          <a:p>
            <a:pPr marL="457200" lvl="1" indent="0">
              <a:buNone/>
            </a:pPr>
            <a:r>
              <a:rPr lang="en-GB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</a:t>
            </a:r>
            <a:endParaRPr lang="en-GB" dirty="0">
              <a:effectLst/>
            </a:endParaRPr>
          </a:p>
          <a:p>
            <a:pPr marL="0" indent="0" rtl="0" eaLnBrk="1" latinLnBrk="0" hangingPunct="1">
              <a:buNone/>
            </a:pPr>
            <a:r>
              <a:rPr lang="en-GB" sz="2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Wanting to study corpora which truly relate to research topic</a:t>
            </a:r>
            <a:endParaRPr lang="en-GB" dirty="0">
              <a:effectLst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BD8D6-9CC8-07C0-7AED-FC09FDCE7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875" y="1844391"/>
            <a:ext cx="2381250" cy="1352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5F1DA-9766-6E8E-54AB-876FAD29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528" y="223967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63ACD-7CC0-29F1-56A2-C0FB981BB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125" y="2990037"/>
            <a:ext cx="1784519" cy="1994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7AC319-DF21-E73D-CE08-81526E287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733" y="3763759"/>
            <a:ext cx="2556933" cy="17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E43B-41D2-9459-A9AF-62ED5991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Duplicate contents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79D5C-86C4-2F32-E771-91F40658A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filters based on date, folder, size of text file</a:t>
            </a:r>
          </a:p>
          <a:p>
            <a:r>
              <a:rPr lang="en-GB" dirty="0"/>
              <a:t>then identification of some n-character strings in text A</a:t>
            </a:r>
          </a:p>
          <a:p>
            <a:r>
              <a:rPr lang="en-GB" dirty="0"/>
              <a:t>and search for identical strings in text B </a:t>
            </a:r>
          </a:p>
          <a:p>
            <a:r>
              <a:rPr lang="en-GB" dirty="0"/>
              <a:t>a test string starts at an exact character position</a:t>
            </a:r>
          </a:p>
          <a:p>
            <a:r>
              <a:rPr lang="en-GB" dirty="0"/>
              <a:t>and includes spaces, punctuation etc</a:t>
            </a:r>
          </a:p>
          <a:p>
            <a:r>
              <a:rPr lang="en-GB" dirty="0"/>
              <a:t>e.g. </a:t>
            </a: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sed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 on date, folder, size of </a:t>
            </a: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FD8783-38F3-7FA7-88D3-B6AE25D291F2}"/>
              </a:ext>
            </a:extLst>
          </p:cNvPr>
          <p:cNvSpPr/>
          <p:nvPr/>
        </p:nvSpPr>
        <p:spPr>
          <a:xfrm>
            <a:off x="2483224" y="1825625"/>
            <a:ext cx="4491317" cy="4424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6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CAEA-EA6E-AA2F-A040-EED76BA7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>
                <a:cs typeface="Segoe UI" panose="020B0502040204020203" pitchFamily="34" charset="0"/>
              </a:rPr>
              <a:t>relevance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A4FA6-6610-A796-821E-4A570DB6B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7088" cy="4351338"/>
          </a:xfrm>
        </p:spPr>
        <p:txBody>
          <a:bodyPr/>
          <a:lstStyle/>
          <a:p>
            <a:r>
              <a:rPr lang="en-GB" dirty="0"/>
              <a:t>aboutness</a:t>
            </a:r>
          </a:p>
          <a:p>
            <a:r>
              <a:rPr lang="en-GB" dirty="0"/>
              <a:t>centrality or “</a:t>
            </a:r>
            <a:r>
              <a:rPr lang="en-GB" dirty="0" err="1"/>
              <a:t>wholetextness</a:t>
            </a:r>
            <a:r>
              <a:rPr lang="en-GB" dirty="0"/>
              <a:t>” or </a:t>
            </a:r>
            <a:r>
              <a:rPr lang="en-GB" dirty="0" err="1"/>
              <a:t>WholeTextNess</a:t>
            </a:r>
            <a:endParaRPr lang="en-GB" dirty="0"/>
          </a:p>
          <a:p>
            <a:endParaRPr lang="en-GB" dirty="0"/>
          </a:p>
          <a:p>
            <a:r>
              <a:rPr lang="en-GB" dirty="0"/>
              <a:t>connected to your research topic</a:t>
            </a:r>
          </a:p>
          <a:p>
            <a:r>
              <a:rPr lang="en-GB" dirty="0"/>
              <a:t>skim read: usually evident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CDEC8-CD41-03D7-4475-305BE6D4C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388" y="1119895"/>
            <a:ext cx="5261304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B8D2-1CCF-448D-F2A4-E428898E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relevance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6118F-91EF-EA6C-7074-774B99362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8499" cy="303777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use KeyWords on whole corpus</a:t>
            </a:r>
          </a:p>
          <a:p>
            <a:r>
              <a:rPr lang="en-GB" dirty="0"/>
              <a:t>search each text for selected key words</a:t>
            </a:r>
          </a:p>
          <a:p>
            <a:r>
              <a:rPr lang="en-GB" dirty="0"/>
              <a:t>attach a score to each hit</a:t>
            </a:r>
          </a:p>
          <a:p>
            <a:pPr lvl="1"/>
            <a:r>
              <a:rPr lang="en-GB" dirty="0"/>
              <a:t>+ spread of the term in the text + location in first N words</a:t>
            </a:r>
          </a:p>
          <a:p>
            <a:r>
              <a:rPr lang="en-GB" dirty="0"/>
              <a:t>rank the scores</a:t>
            </a:r>
          </a:p>
          <a:p>
            <a:r>
              <a:rPr lang="en-GB" dirty="0"/>
              <a:t>analyse the range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9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9A0A-F061-D94F-1A30-0E011434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51" y="132650"/>
            <a:ext cx="4415725" cy="1325563"/>
          </a:xfrm>
        </p:spPr>
        <p:txBody>
          <a:bodyPr/>
          <a:lstStyle/>
          <a:p>
            <a:r>
              <a:rPr lang="en-GB" dirty="0"/>
              <a:t>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BE6E8-880B-DB18-4D87-F36161542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77165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1DDDE-CF63-B6F3-DF9B-55DFBAEC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13" y="1291770"/>
            <a:ext cx="8580952" cy="5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04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B2D8-B150-14BA-BBBB-3A701418E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lots of low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585FE-5EF1-3523-EC6B-A1BCC508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42" y="3587263"/>
            <a:ext cx="3824235" cy="2381458"/>
          </a:xfrm>
        </p:spPr>
        <p:txBody>
          <a:bodyPr/>
          <a:lstStyle/>
          <a:p>
            <a:r>
              <a:rPr lang="en-GB" dirty="0"/>
              <a:t>texts which mention the search-term</a:t>
            </a:r>
          </a:p>
          <a:p>
            <a:r>
              <a:rPr lang="en-GB" dirty="0"/>
              <a:t>few hits</a:t>
            </a:r>
          </a:p>
          <a:p>
            <a:r>
              <a:rPr lang="en-GB" dirty="0"/>
              <a:t>or localised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D09DD-2F7D-76BA-27B6-5477EA95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09" y="778245"/>
            <a:ext cx="5485714" cy="5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01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3773-829B-146F-1748-45B5D494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A66D6-9FA3-628F-F4B1-78BF367B2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765515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27EC4-F880-03CE-9BF2-4C983822E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398" y="1438952"/>
            <a:ext cx="8580952" cy="5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83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0066-5841-610B-16DE-66EB9C17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79A2F-DFA3-950E-1602-5C781D0AB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015532" cy="4351338"/>
          </a:xfrm>
        </p:spPr>
        <p:txBody>
          <a:bodyPr/>
          <a:lstStyle/>
          <a:p>
            <a:r>
              <a:rPr lang="en-GB" dirty="0"/>
              <a:t>long text about Ukraine war,</a:t>
            </a:r>
          </a:p>
          <a:p>
            <a:r>
              <a:rPr lang="en-GB" dirty="0"/>
              <a:t>AI, 1 hit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5040D-A106-62F6-754A-22BC53F6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78" y="452175"/>
            <a:ext cx="7492437" cy="56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BC4C-A1BD-740F-53A4-7D12F8B8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needs human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3AFA7-91CA-B8F1-B5C7-9C9D8E3F5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6275" cy="2887052"/>
          </a:xfrm>
        </p:spPr>
        <p:txBody>
          <a:bodyPr/>
          <a:lstStyle/>
          <a:p>
            <a:r>
              <a:rPr lang="en-GB" dirty="0"/>
              <a:t>RTF sample procedure:</a:t>
            </a:r>
          </a:p>
          <a:p>
            <a:r>
              <a:rPr lang="en-GB" dirty="0"/>
              <a:t>breaks the scores into 10 bands</a:t>
            </a:r>
          </a:p>
          <a:p>
            <a:r>
              <a:rPr lang="en-GB" dirty="0"/>
              <a:t>show 5 texts in each band </a:t>
            </a:r>
          </a:p>
          <a:p>
            <a:r>
              <a:rPr lang="en-GB" dirty="0"/>
              <a:t>with the KWs  highlighted</a:t>
            </a:r>
          </a:p>
        </p:txBody>
      </p:sp>
    </p:spTree>
    <p:extLst>
      <p:ext uri="{BB962C8B-B14F-4D97-AF65-F5344CB8AC3E}">
        <p14:creationId xmlns:p14="http://schemas.microsoft.com/office/powerpoint/2010/main" val="78060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9E12-A1C8-9B43-D7DD-B4A0B782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…but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B9CF5-1641-CCE8-D669-A4286F5D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20878" cy="4351338"/>
          </a:xfrm>
        </p:spPr>
        <p:txBody>
          <a:bodyPr/>
          <a:lstStyle/>
          <a:p>
            <a:r>
              <a:rPr lang="en-GB" dirty="0"/>
              <a:t>learning a language in the late 1950s</a:t>
            </a:r>
          </a:p>
          <a:p>
            <a:r>
              <a:rPr lang="en-GB" dirty="0"/>
              <a:t>grammar-translation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11A2E-7422-1E99-F12F-051C9900D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344" y="2030278"/>
            <a:ext cx="7067225" cy="39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D872-ACEF-5CB2-131D-0160EA82F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6DEDE-8D79-ACB4-0033-F5DF0CA0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77273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2C95A-6674-4216-B1E0-544F5505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819" y="1004835"/>
            <a:ext cx="7760060" cy="54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3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E23D0-40E7-003F-7F56-E3978B01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43A0B-D923-127D-F088-303BD7E7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52267" cy="4351338"/>
          </a:xfrm>
        </p:spPr>
        <p:txBody>
          <a:bodyPr/>
          <a:lstStyle/>
          <a:p>
            <a:r>
              <a:rPr lang="en-GB" dirty="0"/>
              <a:t>Biermeier, Thomas, 2024. Endonormative stabilization in Philippine English lexis, </a:t>
            </a:r>
            <a:r>
              <a:rPr lang="en-GB" i="1" dirty="0"/>
              <a:t>World </a:t>
            </a:r>
            <a:r>
              <a:rPr lang="en-GB" i="1" dirty="0" err="1"/>
              <a:t>Englishes</a:t>
            </a:r>
            <a:r>
              <a:rPr lang="en-GB" dirty="0"/>
              <a:t>. </a:t>
            </a:r>
            <a:r>
              <a:rPr lang="en-GB" dirty="0">
                <a:hlinkClick r:id="rId2"/>
              </a:rPr>
              <a:t>https://doi.org/10.1111/weng.12671</a:t>
            </a:r>
            <a:endParaRPr lang="en-GB" dirty="0"/>
          </a:p>
          <a:p>
            <a:r>
              <a:rPr lang="en-GB" dirty="0"/>
              <a:t>Grundmann, Reiner &amp; Scott, M. 2026. Mapping the discourse of climate change in four western countries. </a:t>
            </a:r>
            <a:r>
              <a:rPr lang="en-GB" i="1" dirty="0"/>
              <a:t>Journalism</a:t>
            </a:r>
            <a:r>
              <a:rPr lang="en-GB" dirty="0"/>
              <a:t>. </a:t>
            </a:r>
            <a:r>
              <a:rPr lang="en-GB" u="sng" dirty="0">
                <a:hlinkClick r:id="rId3"/>
              </a:rPr>
              <a:t>https://doi.org/10.1177/14648849261434292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83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444E2-4104-1723-54F2-FB39049F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nature of -ness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E7EE-8724-6ED4-EBB3-9D4EC8106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68" y="2770632"/>
            <a:ext cx="5196840" cy="3143378"/>
          </a:xfrm>
        </p:spPr>
        <p:txBody>
          <a:bodyPr/>
          <a:lstStyle/>
          <a:p>
            <a:r>
              <a:rPr lang="en-GB" dirty="0"/>
              <a:t>a highly productive suffix</a:t>
            </a:r>
          </a:p>
          <a:p>
            <a:pPr lvl="1"/>
            <a:r>
              <a:rPr lang="en-GB" dirty="0"/>
              <a:t>Biermeier 2024</a:t>
            </a:r>
          </a:p>
          <a:p>
            <a:r>
              <a:rPr lang="en-GB" dirty="0"/>
              <a:t>implies a scale </a:t>
            </a:r>
          </a:p>
          <a:p>
            <a:r>
              <a:rPr lang="en-GB" dirty="0"/>
              <a:t>if unusual or nonce word, quotation marks</a:t>
            </a:r>
          </a:p>
        </p:txBody>
      </p:sp>
    </p:spTree>
    <p:extLst>
      <p:ext uri="{BB962C8B-B14F-4D97-AF65-F5344CB8AC3E}">
        <p14:creationId xmlns:p14="http://schemas.microsoft.com/office/powerpoint/2010/main" val="50713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0CAB-FA89-25F1-1EBA-CEFD0D17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Biermeier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A4D12-4D6B-09D4-6651-F212B2A8D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486546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9942E-F90B-C53A-7715-3ABCBA7AE07C}"/>
              </a:ext>
            </a:extLst>
          </p:cNvPr>
          <p:cNvSpPr txBox="1"/>
          <p:nvPr/>
        </p:nvSpPr>
        <p:spPr>
          <a:xfrm>
            <a:off x="2898183" y="1958317"/>
            <a:ext cx="829159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In </a:t>
            </a:r>
            <a:r>
              <a:rPr lang="en-GB" sz="3200" dirty="0" err="1"/>
              <a:t>IndE</a:t>
            </a:r>
            <a:r>
              <a:rPr lang="en-GB" sz="3200" dirty="0"/>
              <a:t>, there are seven examples of unlisted formations: for example, </a:t>
            </a:r>
            <a:r>
              <a:rPr lang="en-GB" sz="3200" dirty="0" err="1"/>
              <a:t>passportlessness</a:t>
            </a:r>
            <a:r>
              <a:rPr lang="en-GB" sz="3200" dirty="0"/>
              <a:t>, </a:t>
            </a:r>
            <a:r>
              <a:rPr lang="en-GB" sz="3200" dirty="0" err="1"/>
              <a:t>shockness</a:t>
            </a:r>
            <a:r>
              <a:rPr lang="en-GB" sz="3200" dirty="0"/>
              <a:t>, </a:t>
            </a:r>
            <a:r>
              <a:rPr lang="en-GB" sz="3200" dirty="0" err="1"/>
              <a:t>crimeproneness</a:t>
            </a:r>
            <a:r>
              <a:rPr lang="en-GB" sz="3200" dirty="0"/>
              <a:t> […], </a:t>
            </a:r>
            <a:r>
              <a:rPr lang="en-GB" sz="3200" dirty="0" err="1"/>
              <a:t>Punjabiness</a:t>
            </a:r>
            <a:r>
              <a:rPr lang="en-GB" sz="3200" dirty="0"/>
              <a:t> (3), […] man-</a:t>
            </a:r>
            <a:r>
              <a:rPr lang="en-GB" sz="3200" dirty="0" err="1"/>
              <a:t>whoreness</a:t>
            </a:r>
            <a:r>
              <a:rPr lang="en-GB" sz="3200" dirty="0"/>
              <a:t> and hard-to-accept-ness. Likewise, </a:t>
            </a:r>
            <a:r>
              <a:rPr lang="en-GB" sz="3200" dirty="0" err="1"/>
              <a:t>SingE</a:t>
            </a:r>
            <a:r>
              <a:rPr lang="en-GB" sz="3200" dirty="0"/>
              <a:t> contains ample evidence of abstract nouns in -ness: for example, </a:t>
            </a:r>
            <a:r>
              <a:rPr lang="en-GB" sz="3200" dirty="0" err="1"/>
              <a:t>gungho</a:t>
            </a:r>
            <a:r>
              <a:rPr lang="en-GB" sz="3200" dirty="0"/>
              <a:t>-ness […], </a:t>
            </a:r>
            <a:r>
              <a:rPr lang="en-GB" sz="3200" dirty="0" err="1"/>
              <a:t>shiokness</a:t>
            </a:r>
            <a:r>
              <a:rPr lang="en-GB" sz="3200" dirty="0"/>
              <a:t> […], tear-</a:t>
            </a:r>
            <a:r>
              <a:rPr lang="en-GB" sz="3200" dirty="0" err="1"/>
              <a:t>jerkingness</a:t>
            </a:r>
            <a:r>
              <a:rPr lang="en-GB" sz="3200" dirty="0"/>
              <a:t> (2) and Kawaii-ness. </a:t>
            </a:r>
          </a:p>
        </p:txBody>
      </p:sp>
    </p:spTree>
    <p:extLst>
      <p:ext uri="{BB962C8B-B14F-4D97-AF65-F5344CB8AC3E}">
        <p14:creationId xmlns:p14="http://schemas.microsoft.com/office/powerpoint/2010/main" val="239131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1345-35B4-722B-9E8A-40D465D6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Wiktionary: </a:t>
            </a:r>
            <a:r>
              <a:rPr lang="en-GB" dirty="0" err="1"/>
              <a:t>nessness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B5F5F-7B10-DCF2-0B4B-3AD4B45D2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6592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68927-A165-4087-7EFB-AFB49910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77" y="2028825"/>
            <a:ext cx="11180028" cy="325269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610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D32F7-E2C1-4228-A574-60837C813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7D33C1-A5DC-0D51-21D3-F3C5E8335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149" y="2313432"/>
            <a:ext cx="10405702" cy="1567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B0B392-1B11-CA6A-EAC8-A8CE9BCD45DC}"/>
              </a:ext>
            </a:extLst>
          </p:cNvPr>
          <p:cNvSpPr txBox="1"/>
          <p:nvPr/>
        </p:nvSpPr>
        <p:spPr>
          <a:xfrm>
            <a:off x="2770632" y="4645152"/>
            <a:ext cx="4261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BNC World edition (section </a:t>
            </a:r>
            <a:r>
              <a:rPr lang="en-GB" dirty="0" err="1"/>
              <a:t>acad</a:t>
            </a:r>
            <a:r>
              <a:rPr lang="en-GB" dirty="0"/>
              <a:t> polit law </a:t>
            </a:r>
            <a:r>
              <a:rPr lang="en-GB" dirty="0" err="1"/>
              <a:t>edu</a:t>
            </a:r>
            <a:r>
              <a:rPr lang="en-GB" dirty="0"/>
              <a:t>) EW7.txt</a:t>
            </a:r>
          </a:p>
        </p:txBody>
      </p:sp>
    </p:spTree>
    <p:extLst>
      <p:ext uri="{BB962C8B-B14F-4D97-AF65-F5344CB8AC3E}">
        <p14:creationId xmlns:p14="http://schemas.microsoft.com/office/powerpoint/2010/main" val="387019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76E94-0BA9-2B2D-389A-417ADCDF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A831E-0A01-9270-145A-952EFBFBB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80488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85989-BB9F-2A5C-337F-2B27126F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23" y="1690688"/>
            <a:ext cx="8310154" cy="3320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1F019-C02D-EA0B-3C3D-150EB942CA82}"/>
              </a:ext>
            </a:extLst>
          </p:cNvPr>
          <p:cNvSpPr txBox="1"/>
          <p:nvPr/>
        </p:nvSpPr>
        <p:spPr>
          <a:xfrm>
            <a:off x="3590315" y="5760720"/>
            <a:ext cx="4261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BNC World edition (section non ac humanities arts) ADC.txt</a:t>
            </a:r>
          </a:p>
        </p:txBody>
      </p:sp>
    </p:spTree>
    <p:extLst>
      <p:ext uri="{BB962C8B-B14F-4D97-AF65-F5344CB8AC3E}">
        <p14:creationId xmlns:p14="http://schemas.microsoft.com/office/powerpoint/2010/main" val="184182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D685-0297-64E8-094F-145F4AB0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C416F-C4D3-B3D8-D47D-FEE7F2B4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25624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4BA70-4E21-88E3-E900-CF45BEEDD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84" y="714828"/>
            <a:ext cx="7680959" cy="5155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318E9-9073-E457-B6E1-63E4075974E1}"/>
              </a:ext>
            </a:extLst>
          </p:cNvPr>
          <p:cNvSpPr txBox="1"/>
          <p:nvPr/>
        </p:nvSpPr>
        <p:spPr>
          <a:xfrm>
            <a:off x="838200" y="6311900"/>
            <a:ext cx="5477256" cy="369332"/>
          </a:xfrm>
          <a:prstGeom prst="rect">
            <a:avLst/>
          </a:prstGeom>
          <a:noFill/>
          <a:ln w="38100"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008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35921" dir="2700002" rotWithShape="0">
                    <a:scrgbClr r="0" g="0" b="0">
                      <a:alpha val="70000"/>
                    </a:scrgb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en-GB" dirty="0"/>
              <a:t>BNC World edition (section ac humanities) A0T.txt</a:t>
            </a:r>
          </a:p>
        </p:txBody>
      </p:sp>
    </p:spTree>
    <p:extLst>
      <p:ext uri="{BB962C8B-B14F-4D97-AF65-F5344CB8AC3E}">
        <p14:creationId xmlns:p14="http://schemas.microsoft.com/office/powerpoint/2010/main" val="4004028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627</Words>
  <Application>Microsoft Office PowerPoint</Application>
  <PresentationFormat>Widescreen</PresentationFormat>
  <Paragraphs>109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Courier New</vt:lpstr>
      <vt:lpstr>Segoe UI</vt:lpstr>
      <vt:lpstr>Office Theme</vt:lpstr>
      <vt:lpstr>30 years of Keyness</vt:lpstr>
      <vt:lpstr>Outline</vt:lpstr>
      <vt:lpstr>…but first</vt:lpstr>
      <vt:lpstr>The nature of -ness</vt:lpstr>
      <vt:lpstr>Biermeier</vt:lpstr>
      <vt:lpstr>Wiktionary: nessness</vt:lpstr>
      <vt:lpstr>PowerPoint Presentation</vt:lpstr>
      <vt:lpstr>PowerPoint Presentation</vt:lpstr>
      <vt:lpstr>PowerPoint Presentation</vt:lpstr>
      <vt:lpstr>How keyness emerged (1)</vt:lpstr>
      <vt:lpstr>How keyness emerged (2)</vt:lpstr>
      <vt:lpstr>MicroConcord 1993</vt:lpstr>
      <vt:lpstr>Corpus collection</vt:lpstr>
      <vt:lpstr>How keyness emerged (3)</vt:lpstr>
      <vt:lpstr>Why keyness emerged</vt:lpstr>
      <vt:lpstr>handout from October 1993:</vt:lpstr>
      <vt:lpstr>PowerPoint Presentation</vt:lpstr>
      <vt:lpstr>PowerPoint Presentation</vt:lpstr>
      <vt:lpstr>Current keyness-related corpus activity</vt:lpstr>
      <vt:lpstr>Collaboration</vt:lpstr>
      <vt:lpstr>working with standard text databases</vt:lpstr>
      <vt:lpstr>Duplicate contents method</vt:lpstr>
      <vt:lpstr>what is relevance?</vt:lpstr>
      <vt:lpstr>relevance method</vt:lpstr>
      <vt:lpstr>Relevance</vt:lpstr>
      <vt:lpstr>lots of low scores</vt:lpstr>
      <vt:lpstr>Irrelevance</vt:lpstr>
      <vt:lpstr>PowerPoint Presentation</vt:lpstr>
      <vt:lpstr>needs human checking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Scott</dc:creator>
  <cp:lastModifiedBy>Michael Scott</cp:lastModifiedBy>
  <cp:revision>47</cp:revision>
  <dcterms:created xsi:type="dcterms:W3CDTF">2026-05-22T11:48:07Z</dcterms:created>
  <dcterms:modified xsi:type="dcterms:W3CDTF">2026-06-18T13:34:10Z</dcterms:modified>
</cp:coreProperties>
</file>